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Manrop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6662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Shopping Trend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Analyzing customer purchasing behavior to identify revenue drivers using Python, SQL, and Power BI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988368" y="861298"/>
            <a:ext cx="882848" cy="269558"/>
          </a:xfrm>
          <a:prstGeom prst="roundRect">
            <a:avLst>
              <a:gd name="adj" fmla="val 38310"/>
            </a:avLst>
          </a:prstGeom>
          <a:solidFill>
            <a:srgbClr val="FFD7CC"/>
          </a:solidFill>
          <a:ln/>
        </p:spPr>
      </p:sp>
      <p:sp>
        <p:nvSpPr>
          <p:cNvPr id="4" name="Text 1"/>
          <p:cNvSpPr/>
          <p:nvPr/>
        </p:nvSpPr>
        <p:spPr>
          <a:xfrm>
            <a:off x="6074331" y="904280"/>
            <a:ext cx="710922" cy="183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ACTION PLAN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5988368" y="1188125"/>
            <a:ext cx="4766786" cy="448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Recommendations</a:t>
            </a:r>
            <a:endParaRPr lang="en-US" sz="2800" dirty="0"/>
          </a:p>
        </p:txBody>
      </p:sp>
      <p:sp>
        <p:nvSpPr>
          <p:cNvPr id="6" name="Shape 3"/>
          <p:cNvSpPr/>
          <p:nvPr/>
        </p:nvSpPr>
        <p:spPr>
          <a:xfrm>
            <a:off x="5988368" y="2066449"/>
            <a:ext cx="8140065" cy="1056680"/>
          </a:xfrm>
          <a:prstGeom prst="roundRect">
            <a:avLst>
              <a:gd name="adj" fmla="val 6923"/>
            </a:avLst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5988368" y="2051209"/>
            <a:ext cx="8140065" cy="60960"/>
          </a:xfrm>
          <a:prstGeom prst="roundRect">
            <a:avLst>
              <a:gd name="adj" fmla="val 211754"/>
            </a:avLst>
          </a:prstGeom>
          <a:solidFill>
            <a:srgbClr val="FF7047"/>
          </a:solidFill>
          <a:ln/>
        </p:spPr>
      </p:sp>
      <p:sp>
        <p:nvSpPr>
          <p:cNvPr id="8" name="Shape 5"/>
          <p:cNvSpPr/>
          <p:nvPr/>
        </p:nvSpPr>
        <p:spPr>
          <a:xfrm>
            <a:off x="9843314" y="1851422"/>
            <a:ext cx="430173" cy="430173"/>
          </a:xfrm>
          <a:prstGeom prst="roundRect">
            <a:avLst>
              <a:gd name="adj" fmla="val 212566"/>
            </a:avLst>
          </a:prstGeom>
          <a:solidFill>
            <a:srgbClr val="FF7047"/>
          </a:solidFill>
          <a:ln/>
        </p:spPr>
      </p:sp>
      <p:sp>
        <p:nvSpPr>
          <p:cNvPr id="9" name="Text 6"/>
          <p:cNvSpPr/>
          <p:nvPr/>
        </p:nvSpPr>
        <p:spPr>
          <a:xfrm>
            <a:off x="9972377" y="1958935"/>
            <a:ext cx="17204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46959" y="2424946"/>
            <a:ext cx="2604373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Customer Satisfaction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146959" y="2734985"/>
            <a:ext cx="7822883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Focus on better packaging and quality checks to push ratings above 4.0 and boost loyalty</a:t>
            </a:r>
            <a:endParaRPr lang="en-US" sz="1100" dirty="0"/>
          </a:p>
        </p:txBody>
      </p:sp>
      <p:sp>
        <p:nvSpPr>
          <p:cNvPr id="12" name="Shape 9"/>
          <p:cNvSpPr/>
          <p:nvPr/>
        </p:nvSpPr>
        <p:spPr>
          <a:xfrm>
            <a:off x="5988368" y="3481507"/>
            <a:ext cx="8140065" cy="1056680"/>
          </a:xfrm>
          <a:prstGeom prst="roundRect">
            <a:avLst>
              <a:gd name="adj" fmla="val 6923"/>
            </a:avLst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5988368" y="3466267"/>
            <a:ext cx="8140065" cy="60960"/>
          </a:xfrm>
          <a:prstGeom prst="roundRect">
            <a:avLst>
              <a:gd name="adj" fmla="val 211754"/>
            </a:avLst>
          </a:prstGeom>
          <a:solidFill>
            <a:srgbClr val="FF7047"/>
          </a:solidFill>
          <a:ln/>
        </p:spPr>
      </p:sp>
      <p:sp>
        <p:nvSpPr>
          <p:cNvPr id="14" name="Shape 11"/>
          <p:cNvSpPr/>
          <p:nvPr/>
        </p:nvSpPr>
        <p:spPr>
          <a:xfrm>
            <a:off x="9843314" y="3266480"/>
            <a:ext cx="430173" cy="430173"/>
          </a:xfrm>
          <a:prstGeom prst="roundRect">
            <a:avLst>
              <a:gd name="adj" fmla="val 212566"/>
            </a:avLst>
          </a:prstGeom>
          <a:solidFill>
            <a:srgbClr val="FF7047"/>
          </a:solidFill>
          <a:ln/>
        </p:spPr>
      </p:sp>
      <p:sp>
        <p:nvSpPr>
          <p:cNvPr id="15" name="Text 12"/>
          <p:cNvSpPr/>
          <p:nvPr/>
        </p:nvSpPr>
        <p:spPr>
          <a:xfrm>
            <a:off x="9972377" y="3373993"/>
            <a:ext cx="17204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46959" y="3840004"/>
            <a:ext cx="1792843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Boost Subscriptions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146959" y="4150042"/>
            <a:ext cx="7822883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Offer exclusive discounts, combo deals, and free shipping to increase subscription rate</a:t>
            </a:r>
            <a:endParaRPr lang="en-US" sz="1100" dirty="0"/>
          </a:p>
        </p:txBody>
      </p:sp>
      <p:sp>
        <p:nvSpPr>
          <p:cNvPr id="18" name="Shape 15"/>
          <p:cNvSpPr/>
          <p:nvPr/>
        </p:nvSpPr>
        <p:spPr>
          <a:xfrm>
            <a:off x="5988368" y="4896564"/>
            <a:ext cx="8140065" cy="1056680"/>
          </a:xfrm>
          <a:prstGeom prst="roundRect">
            <a:avLst>
              <a:gd name="adj" fmla="val 6923"/>
            </a:avLst>
          </a:prstGeom>
          <a:solidFill>
            <a:srgbClr val="FFFFFF"/>
          </a:solidFill>
          <a:ln/>
        </p:spPr>
      </p:sp>
      <p:sp>
        <p:nvSpPr>
          <p:cNvPr id="19" name="Shape 16"/>
          <p:cNvSpPr/>
          <p:nvPr/>
        </p:nvSpPr>
        <p:spPr>
          <a:xfrm>
            <a:off x="5988368" y="4881324"/>
            <a:ext cx="8140065" cy="60960"/>
          </a:xfrm>
          <a:prstGeom prst="roundRect">
            <a:avLst>
              <a:gd name="adj" fmla="val 211754"/>
            </a:avLst>
          </a:prstGeom>
          <a:solidFill>
            <a:srgbClr val="FF7047"/>
          </a:solidFill>
          <a:ln/>
        </p:spPr>
      </p:sp>
      <p:sp>
        <p:nvSpPr>
          <p:cNvPr id="20" name="Shape 17"/>
          <p:cNvSpPr/>
          <p:nvPr/>
        </p:nvSpPr>
        <p:spPr>
          <a:xfrm>
            <a:off x="9843314" y="4681538"/>
            <a:ext cx="430173" cy="430173"/>
          </a:xfrm>
          <a:prstGeom prst="roundRect">
            <a:avLst>
              <a:gd name="adj" fmla="val 212566"/>
            </a:avLst>
          </a:prstGeom>
          <a:solidFill>
            <a:srgbClr val="FF7047"/>
          </a:solidFill>
          <a:ln/>
        </p:spPr>
      </p:sp>
      <p:sp>
        <p:nvSpPr>
          <p:cNvPr id="21" name="Text 18"/>
          <p:cNvSpPr/>
          <p:nvPr/>
        </p:nvSpPr>
        <p:spPr>
          <a:xfrm>
            <a:off x="9972377" y="4789051"/>
            <a:ext cx="17204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6146959" y="5255062"/>
            <a:ext cx="1846778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Age-Based Marketing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6146959" y="5565100"/>
            <a:ext cx="7822883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Target youth with trendy products and middle-age customers with high-value items</a:t>
            </a:r>
            <a:endParaRPr lang="en-US" sz="1100" dirty="0"/>
          </a:p>
        </p:txBody>
      </p:sp>
      <p:sp>
        <p:nvSpPr>
          <p:cNvPr id="24" name="Shape 21"/>
          <p:cNvSpPr/>
          <p:nvPr/>
        </p:nvSpPr>
        <p:spPr>
          <a:xfrm>
            <a:off x="5988368" y="6311622"/>
            <a:ext cx="8140065" cy="1056680"/>
          </a:xfrm>
          <a:prstGeom prst="roundRect">
            <a:avLst>
              <a:gd name="adj" fmla="val 6923"/>
            </a:avLst>
          </a:prstGeom>
          <a:solidFill>
            <a:srgbClr val="FFFFFF"/>
          </a:solidFill>
          <a:ln/>
        </p:spPr>
      </p:sp>
      <p:sp>
        <p:nvSpPr>
          <p:cNvPr id="25" name="Shape 22"/>
          <p:cNvSpPr/>
          <p:nvPr/>
        </p:nvSpPr>
        <p:spPr>
          <a:xfrm>
            <a:off x="5988368" y="6296382"/>
            <a:ext cx="8140065" cy="60960"/>
          </a:xfrm>
          <a:prstGeom prst="roundRect">
            <a:avLst>
              <a:gd name="adj" fmla="val 211754"/>
            </a:avLst>
          </a:prstGeom>
          <a:solidFill>
            <a:srgbClr val="FF7047"/>
          </a:solidFill>
          <a:ln/>
        </p:spPr>
      </p:sp>
      <p:sp>
        <p:nvSpPr>
          <p:cNvPr id="26" name="Shape 23"/>
          <p:cNvSpPr/>
          <p:nvPr/>
        </p:nvSpPr>
        <p:spPr>
          <a:xfrm>
            <a:off x="9843314" y="6096595"/>
            <a:ext cx="430173" cy="430173"/>
          </a:xfrm>
          <a:prstGeom prst="roundRect">
            <a:avLst>
              <a:gd name="adj" fmla="val 212566"/>
            </a:avLst>
          </a:prstGeom>
          <a:solidFill>
            <a:srgbClr val="FF7047"/>
          </a:solidFill>
          <a:ln/>
        </p:spPr>
      </p:sp>
      <p:sp>
        <p:nvSpPr>
          <p:cNvPr id="27" name="Text 24"/>
          <p:cNvSpPr/>
          <p:nvPr/>
        </p:nvSpPr>
        <p:spPr>
          <a:xfrm>
            <a:off x="9972377" y="6204109"/>
            <a:ext cx="17204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6146959" y="6670119"/>
            <a:ext cx="1792843" cy="224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Retention</a:t>
            </a:r>
            <a:endParaRPr lang="en-US" sz="1400" dirty="0"/>
          </a:p>
        </p:txBody>
      </p:sp>
      <p:sp>
        <p:nvSpPr>
          <p:cNvPr id="29" name="Text 26"/>
          <p:cNvSpPr/>
          <p:nvPr/>
        </p:nvSpPr>
        <p:spPr>
          <a:xfrm>
            <a:off x="6146959" y="6980158"/>
            <a:ext cx="7822883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Launch loyalty programs and email marketing campaigns to convert customers into subscribers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26031"/>
            <a:ext cx="1956554" cy="426244"/>
          </a:xfrm>
          <a:prstGeom prst="roundRect">
            <a:avLst>
              <a:gd name="adj" fmla="val 38315"/>
            </a:avLst>
          </a:prstGeom>
          <a:solidFill>
            <a:srgbClr val="FFD7CC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694015"/>
            <a:ext cx="168437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PROJECT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43000"/>
            <a:ext cx="92405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Customer Behavior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191941"/>
            <a:ext cx="6407944" cy="2592348"/>
          </a:xfrm>
          <a:prstGeom prst="roundRect">
            <a:avLst>
              <a:gd name="adj" fmla="val 787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028224" y="24263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7047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613422"/>
            <a:ext cx="306110" cy="30611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8224" y="3333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Spending Patterns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382404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Analyze how customers spend across categories and products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2191941"/>
            <a:ext cx="6408063" cy="2592348"/>
          </a:xfrm>
          <a:prstGeom prst="roundRect">
            <a:avLst>
              <a:gd name="adj" fmla="val 787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662982" y="24263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7047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0148" y="2613422"/>
            <a:ext cx="306110" cy="30611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62982" y="3333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Performers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62982" y="382404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Identify top categories and products driving revenue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011103"/>
            <a:ext cx="6407944" cy="2592348"/>
          </a:xfrm>
          <a:prstGeom prst="roundRect">
            <a:avLst>
              <a:gd name="adj" fmla="val 787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1028224" y="524553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7047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390" y="5432584"/>
            <a:ext cx="306110" cy="30611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028224" y="6152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 Measurement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1028224" y="664321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Measure effects of discounts, subscriptions, and shipping types</a:t>
            </a:r>
            <a:endParaRPr lang="en-US" sz="1750" dirty="0"/>
          </a:p>
        </p:txBody>
      </p:sp>
      <p:sp>
        <p:nvSpPr>
          <p:cNvPr id="20" name="Shape 15"/>
          <p:cNvSpPr/>
          <p:nvPr/>
        </p:nvSpPr>
        <p:spPr>
          <a:xfrm>
            <a:off x="7428548" y="5011103"/>
            <a:ext cx="6408063" cy="2592348"/>
          </a:xfrm>
          <a:prstGeom prst="roundRect">
            <a:avLst>
              <a:gd name="adj" fmla="val 787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7662982" y="524553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7047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0148" y="5432584"/>
            <a:ext cx="306110" cy="30611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662982" y="6152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24" name="Text 18"/>
          <p:cNvSpPr/>
          <p:nvPr/>
        </p:nvSpPr>
        <p:spPr>
          <a:xfrm>
            <a:off x="7662982" y="6643211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Support strategic business decisions with actionable insights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51980" y="502920"/>
            <a:ext cx="845701" cy="357664"/>
          </a:xfrm>
          <a:prstGeom prst="roundRect">
            <a:avLst>
              <a:gd name="adj" fmla="val 36685"/>
            </a:avLst>
          </a:prstGeom>
          <a:noFill/>
          <a:ln w="7620">
            <a:solidFill>
              <a:srgbClr val="FF704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668899" y="565190"/>
            <a:ext cx="611862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DATASET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551980" y="933450"/>
            <a:ext cx="4555808" cy="569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Foundation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1551980" y="1958221"/>
            <a:ext cx="3182541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Dataset: shopping_trends.csv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551980" y="2425065"/>
            <a:ext cx="5540812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Comprehensive customer data including demographics, purchasing patterns, and engagement indicators.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1551980" y="3190399"/>
            <a:ext cx="2277904" cy="284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Columns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551980" y="3657243"/>
            <a:ext cx="5540812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Customer demographics (ID, gender, age_group)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1551980" y="4012525"/>
            <a:ext cx="5540812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Product details (category, item_purchased)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1551980" y="4367808"/>
            <a:ext cx="5540812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Transaction data (purchase_amount, review_rating)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1551980" y="4723090"/>
            <a:ext cx="5540812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Engagement metrics (subscription_status, previous_purchases)</a:t>
            </a:r>
            <a:endParaRPr lang="en-US" sz="14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4991" y="1980962"/>
            <a:ext cx="5540812" cy="55408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8447"/>
            <a:ext cx="5700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 &amp; Technologies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20854"/>
            <a:ext cx="2994184" cy="18504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54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4522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cleaning and preparation using Pandas &amp; NumPy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020854"/>
            <a:ext cx="2994184" cy="18504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154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64522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Business queries and structured analysis in MySQL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020854"/>
            <a:ext cx="2994184" cy="18504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154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64522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modeling, DAX calculations, and interactive dashboards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02782"/>
            <a:ext cx="2188964" cy="426244"/>
          </a:xfrm>
          <a:prstGeom prst="roundRect">
            <a:avLst>
              <a:gd name="adj" fmla="val 38315"/>
            </a:avLst>
          </a:prstGeom>
          <a:solidFill>
            <a:srgbClr val="FFD7C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42517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370767"/>
            <a:ext cx="164461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PREPARATION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819751"/>
            <a:ext cx="60731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 Process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23736"/>
            <a:ext cx="6407944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398044"/>
            <a:ext cx="3506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Loading &amp; Inspection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88846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Loaded dataset with Pandas, used df.info() and .describe() to check structure and summary statistics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28548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8548" y="3223736"/>
            <a:ext cx="6408063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2" name="Text 9"/>
          <p:cNvSpPr/>
          <p:nvPr/>
        </p:nvSpPr>
        <p:spPr>
          <a:xfrm>
            <a:off x="7428548" y="3398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Checks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28548" y="388846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Checked null values with df.isnull(), renamed columns to snake_case for consistency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50111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5366147"/>
            <a:ext cx="6407944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6" name="Text 13"/>
          <p:cNvSpPr/>
          <p:nvPr/>
        </p:nvSpPr>
        <p:spPr>
          <a:xfrm>
            <a:off x="793790" y="5540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93790" y="603087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Created age_group and purchase_frequency_days columns for deeper analysis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428548" y="50111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428548" y="5366147"/>
            <a:ext cx="6408063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20" name="Text 17"/>
          <p:cNvSpPr/>
          <p:nvPr/>
        </p:nvSpPr>
        <p:spPr>
          <a:xfrm>
            <a:off x="7428548" y="5540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428548" y="6030873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Verified redundant fields, dropped promo_code_used, exported clean dataset for SQL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792486"/>
            <a:ext cx="1405533" cy="426244"/>
          </a:xfrm>
          <a:prstGeom prst="roundRect">
            <a:avLst>
              <a:gd name="adj" fmla="val 38315"/>
            </a:avLst>
          </a:prstGeom>
          <a:solidFill>
            <a:srgbClr val="FFD7CC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1860471"/>
            <a:ext cx="113335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INSIGHTS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309455"/>
            <a:ext cx="63544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Analysis Highlights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47174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3.75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793790" y="450353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Rating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99395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Customer satisfaction score across all products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407093" y="347174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₹233K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3407093" y="450353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Subscription Revenue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3407093" y="5348287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Total revenue from subscribed customers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20395" y="347174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47%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6020395" y="450353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 Users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020395" y="499395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Customers who applied discounts to purchases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6979"/>
            <a:ext cx="67894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Drivers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22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Gender Impact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03878"/>
            <a:ext cx="393334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Male customers generate higher total revenue compared to female customers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88161" y="2822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Subscription Power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88161" y="3403878"/>
            <a:ext cx="393334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Subscribed customers show significantly higher average spend and total revenue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82532" y="2822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Shipping Preference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782532" y="3403878"/>
            <a:ext cx="4069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Express shipping correlates with higher purchase amounts per transaction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51809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63310" y="4951809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</p:sp>
      <p:sp>
        <p:nvSpPr>
          <p:cNvPr id="11" name="Text 9"/>
          <p:cNvSpPr/>
          <p:nvPr/>
        </p:nvSpPr>
        <p:spPr>
          <a:xfrm>
            <a:off x="1142524" y="5209103"/>
            <a:ext cx="32373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142524" y="5699522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New: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First-time buyers |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Returning: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2-5 purchases |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Loyal: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5+ purchases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4951809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398067" y="4951809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</p:sp>
      <p:sp>
        <p:nvSpPr>
          <p:cNvPr id="15" name="Text 13"/>
          <p:cNvSpPr/>
          <p:nvPr/>
        </p:nvSpPr>
        <p:spPr>
          <a:xfrm>
            <a:off x="7777282" y="5209103"/>
            <a:ext cx="3253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 Group Performance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777282" y="5699522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Middle-age customers drive highest revenue, followed by youth and senior segments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2321"/>
            <a:ext cx="67035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Performing Products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1261"/>
            <a:ext cx="7556421" cy="3354943"/>
          </a:xfrm>
          <a:prstGeom prst="roundRect">
            <a:avLst>
              <a:gd name="adj" fmla="val 608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478881"/>
            <a:ext cx="3770590" cy="2032754"/>
          </a:xfrm>
          <a:prstGeom prst="roundRect">
            <a:avLst>
              <a:gd name="adj" fmla="val 10043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705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Rated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196114"/>
            <a:ext cx="33169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Jewelry, Blouse, and Dress lead in customer satisfaction scores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572000" y="2478881"/>
            <a:ext cx="3770590" cy="203275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Shape 6"/>
          <p:cNvSpPr/>
          <p:nvPr/>
        </p:nvSpPr>
        <p:spPr>
          <a:xfrm>
            <a:off x="4572000" y="2478881"/>
            <a:ext cx="30480" cy="2032754"/>
          </a:xfrm>
          <a:prstGeom prst="roundRect">
            <a:avLst>
              <a:gd name="adj" fmla="val 669768"/>
            </a:avLst>
          </a:prstGeom>
          <a:solidFill>
            <a:srgbClr val="E5562D"/>
          </a:solidFill>
          <a:ln/>
        </p:spPr>
      </p:sp>
      <p:sp>
        <p:nvSpPr>
          <p:cNvPr id="10" name="Text 7"/>
          <p:cNvSpPr/>
          <p:nvPr/>
        </p:nvSpPr>
        <p:spPr>
          <a:xfrm>
            <a:off x="4798814" y="2705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Discounts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798814" y="3196114"/>
            <a:ext cx="33169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Top-rated products also offer competitive discount percentages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01410" y="4511635"/>
            <a:ext cx="7541181" cy="130694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801410" y="4511635"/>
            <a:ext cx="7541181" cy="30480"/>
          </a:xfrm>
          <a:prstGeom prst="roundRect">
            <a:avLst>
              <a:gd name="adj" fmla="val 669768"/>
            </a:avLst>
          </a:prstGeom>
          <a:solidFill>
            <a:srgbClr val="E5562D"/>
          </a:solidFill>
          <a:ln/>
        </p:spPr>
      </p:sp>
      <p:sp>
        <p:nvSpPr>
          <p:cNvPr id="14" name="Text 11"/>
          <p:cNvSpPr/>
          <p:nvPr/>
        </p:nvSpPr>
        <p:spPr>
          <a:xfrm>
            <a:off x="1028224" y="47384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Category Leaders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8224" y="522886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Top 3 products identified per category for targeted marketing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60813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Products with high ratings and strategic discounts drive both customer satisfaction and revenue growth.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34127"/>
            <a:ext cx="1800820" cy="426244"/>
          </a:xfrm>
          <a:prstGeom prst="roundRect">
            <a:avLst>
              <a:gd name="adj" fmla="val 38315"/>
            </a:avLst>
          </a:prstGeom>
          <a:solidFill>
            <a:srgbClr val="FFD7C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75652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702112"/>
            <a:ext cx="125646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VISUALIZATION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1510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426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 KPIs Tracked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00799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Total Revenue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345019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Number of Customers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389239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Order Value (AOV)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433458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Review Rating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4924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Components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93790" y="550545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Donut chart: Subscription status distribution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94764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Bar charts: Category revenue and sales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638984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Column charts: Age group analysis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683204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Interactive slicers for filtering</a:t>
            </a:r>
            <a:endParaRPr lang="en-US" sz="17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455188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2026-01-16T02:12:44Z</dcterms:created>
  <dcterms:modified xsi:type="dcterms:W3CDTF">2026-01-16T02:12:44Z</dcterms:modified>
</cp:coreProperties>
</file>